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7" r:id="rId2"/>
    <p:sldId id="268" r:id="rId3"/>
    <p:sldId id="269" r:id="rId4"/>
    <p:sldId id="261"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89" d="100"/>
          <a:sy n="89" d="100"/>
        </p:scale>
        <p:origin x="16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C2DAC1-4129-4C35-AA1D-2894D7BF4F8B}" type="datetimeFigureOut">
              <a:rPr lang="en-US" smtClean="0"/>
              <a:t>9/30/2019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E551C7-E18C-4CE0-9CF4-4F1D2BE0A213}" type="slidenum">
              <a:rPr lang="en-US" smtClean="0"/>
              <a:t>‹#›</a:t>
            </a:fld>
            <a:endParaRPr lang="en-US"/>
          </a:p>
        </p:txBody>
      </p:sp>
    </p:spTree>
    <p:extLst>
      <p:ext uri="{BB962C8B-B14F-4D97-AF65-F5344CB8AC3E}">
        <p14:creationId xmlns:p14="http://schemas.microsoft.com/office/powerpoint/2010/main" val="120756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DB862-FD87-4B82-BCB6-8E2B02621593}"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19973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F5F99-1145-4F94-BC34-70F49B8B083C}"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98425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1E160-C99C-4B1E-A049-8E9197A3AFA9}"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7832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C5E03-01B0-46BA-98D3-AD2CB687288C}"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46375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7EAED8-90B7-404E-8440-608C9A2078EF}"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358515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4BE7B9-E9C5-4A3D-A575-470286501417}"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47781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6F3A12-7538-495C-863C-849427C155B5}" type="datetime1">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06304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4A140-D14B-47C2-83E4-8DF8782CAF3C}" type="datetime1">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395214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20B54-BA8F-424D-85CA-9010244EC28D}" type="datetime1">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423599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B9494BF-1BF1-4988-9297-F7DE7FA556E4}"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229370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D09F9E7E-B13D-4625-8532-FE33B957DD8E}"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B5A03-C341-41D7-B102-98DAB9BBEE5F}" type="slidenum">
              <a:rPr lang="en-US" smtClean="0"/>
              <a:t>‹#›</a:t>
            </a:fld>
            <a:endParaRPr lang="en-US"/>
          </a:p>
        </p:txBody>
      </p:sp>
    </p:spTree>
    <p:extLst>
      <p:ext uri="{BB962C8B-B14F-4D97-AF65-F5344CB8AC3E}">
        <p14:creationId xmlns:p14="http://schemas.microsoft.com/office/powerpoint/2010/main" val="56231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7868CB1-2235-4C54-B11C-B5363693D6FB}" type="datetime1">
              <a:rPr lang="en-US" smtClean="0"/>
              <a:t>9/30/2019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D2B5A03-C341-41D7-B102-98DAB9BBEE5F}" type="slidenum">
              <a:rPr lang="en-US" smtClean="0"/>
              <a:t>‹#›</a:t>
            </a:fld>
            <a:endParaRPr lang="en-US"/>
          </a:p>
        </p:txBody>
      </p:sp>
    </p:spTree>
    <p:extLst>
      <p:ext uri="{BB962C8B-B14F-4D97-AF65-F5344CB8AC3E}">
        <p14:creationId xmlns:p14="http://schemas.microsoft.com/office/powerpoint/2010/main" val="2454808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F4FAE-9271-4428-A9DB-DFD3A95444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907" t="22666" r="25444" b="18031"/>
          <a:stretch/>
        </p:blipFill>
        <p:spPr>
          <a:xfrm rot="2760479" flipH="1" flipV="1">
            <a:off x="1518999" y="1568137"/>
            <a:ext cx="4357217" cy="3692773"/>
          </a:xfrm>
          <a:prstGeom prst="rect">
            <a:avLst/>
          </a:prstGeom>
        </p:spPr>
      </p:pic>
      <p:sp>
        <p:nvSpPr>
          <p:cNvPr id="5" name="TextBox 4"/>
          <p:cNvSpPr txBox="1"/>
          <p:nvPr/>
        </p:nvSpPr>
        <p:spPr>
          <a:xfrm>
            <a:off x="868681" y="1208974"/>
            <a:ext cx="2828926" cy="329321"/>
          </a:xfrm>
          <a:prstGeom prst="rect">
            <a:avLst/>
          </a:prstGeom>
          <a:noFill/>
        </p:spPr>
        <p:txBody>
          <a:bodyPr wrap="square" rtlCol="0">
            <a:spAutoFit/>
          </a:bodyPr>
          <a:lstStyle/>
          <a:p>
            <a:pPr algn="ctr"/>
            <a:r>
              <a:rPr lang="en-US" sz="1540" b="1" dirty="0"/>
              <a:t>WWW.SMITTYBILT.COM</a:t>
            </a:r>
          </a:p>
        </p:txBody>
      </p:sp>
      <p:sp>
        <p:nvSpPr>
          <p:cNvPr id="8" name="TextBox 7"/>
          <p:cNvSpPr txBox="1"/>
          <p:nvPr/>
        </p:nvSpPr>
        <p:spPr>
          <a:xfrm>
            <a:off x="425669" y="1722542"/>
            <a:ext cx="6950745" cy="498598"/>
          </a:xfrm>
          <a:prstGeom prst="rect">
            <a:avLst/>
          </a:prstGeom>
          <a:noFill/>
          <a:ln>
            <a:solidFill>
              <a:schemeClr val="tx1"/>
            </a:solidFill>
          </a:ln>
        </p:spPr>
        <p:txBody>
          <a:bodyPr wrap="square" rtlCol="0">
            <a:spAutoFit/>
          </a:bodyPr>
          <a:lstStyle/>
          <a:p>
            <a:r>
              <a:rPr lang="en-US" sz="1320" b="1" u="sng" dirty="0"/>
              <a:t>NOTE:</a:t>
            </a:r>
            <a:r>
              <a:rPr lang="en-US" sz="1320" dirty="0"/>
              <a:t> Carefully read entire instructions thoroughly before attempting to install this part.</a:t>
            </a:r>
          </a:p>
          <a:p>
            <a:r>
              <a:rPr lang="en-US" sz="1320" dirty="0"/>
              <a:t>Photos are for illustration purposes and actual product may vary. Install remains the same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p:cNvSpPr>
            <a:spLocks noGrp="1"/>
          </p:cNvSpPr>
          <p:nvPr>
            <p:ph type="sldNum" sz="quarter" idx="12"/>
          </p:nvPr>
        </p:nvSpPr>
        <p:spPr/>
        <p:txBody>
          <a:bodyPr/>
          <a:lstStyle/>
          <a:p>
            <a:fld id="{DD2B5A03-C341-41D7-B102-98DAB9BBEE5F}" type="slidenum">
              <a:rPr lang="en-US" smtClean="0"/>
              <a:t>1</a:t>
            </a:fld>
            <a:endParaRPr lang="en-US"/>
          </a:p>
        </p:txBody>
      </p:sp>
      <p:sp>
        <p:nvSpPr>
          <p:cNvPr id="11" name="TextBox 10"/>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
        <p:nvSpPr>
          <p:cNvPr id="9" name="TextBox 8"/>
          <p:cNvSpPr txBox="1"/>
          <p:nvPr/>
        </p:nvSpPr>
        <p:spPr>
          <a:xfrm>
            <a:off x="892966" y="9030261"/>
            <a:ext cx="6019800" cy="584775"/>
          </a:xfrm>
          <a:prstGeom prst="rect">
            <a:avLst/>
          </a:prstGeom>
          <a:noFill/>
          <a:ln>
            <a:solidFill>
              <a:schemeClr val="tx1"/>
            </a:solidFill>
          </a:ln>
        </p:spPr>
        <p:txBody>
          <a:bodyPr wrap="square" rtlCol="0">
            <a:spAutoFit/>
          </a:bodyPr>
          <a:lstStyle/>
          <a:p>
            <a:pPr algn="ctr"/>
            <a:r>
              <a:rPr lang="en-US" sz="1600" u="sng" dirty="0"/>
              <a:t>For Technical Support/Warranty Information please call 310-762-9944</a:t>
            </a:r>
          </a:p>
          <a:p>
            <a:pPr algn="ctr"/>
            <a:r>
              <a:rPr lang="en-US" sz="1600" dirty="0"/>
              <a:t>Smittybilt, 400 W. Artesia Blvd  Compton, CA 90220 </a:t>
            </a:r>
          </a:p>
        </p:txBody>
      </p:sp>
      <p:sp>
        <p:nvSpPr>
          <p:cNvPr id="4" name="TextBox 3">
            <a:extLst>
              <a:ext uri="{FF2B5EF4-FFF2-40B4-BE49-F238E27FC236}">
                <a16:creationId xmlns:a16="http://schemas.microsoft.com/office/drawing/2014/main" id="{549DE233-BFA4-4654-A7DA-230A01C67FCB}"/>
              </a:ext>
            </a:extLst>
          </p:cNvPr>
          <p:cNvSpPr txBox="1"/>
          <p:nvPr/>
        </p:nvSpPr>
        <p:spPr>
          <a:xfrm>
            <a:off x="510362" y="7035179"/>
            <a:ext cx="686605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Available for 12k and 18k winch capacities</a:t>
            </a:r>
          </a:p>
          <a:p>
            <a:pPr marL="285750" indent="-285750">
              <a:buFont typeface="Arial" panose="020B0604020202020204" pitchFamily="34" charset="0"/>
              <a:buChar char="•"/>
            </a:pPr>
            <a:r>
              <a:rPr lang="en-US" sz="1600" dirty="0"/>
              <a:t>Heavy duty spring loaded latch for secure hook up rigging</a:t>
            </a:r>
          </a:p>
          <a:p>
            <a:pPr marL="285750" indent="-285750">
              <a:buFont typeface="Arial" panose="020B0604020202020204" pitchFamily="34" charset="0"/>
              <a:buChar char="•"/>
            </a:pPr>
            <a:r>
              <a:rPr lang="en-US" sz="1600" dirty="0"/>
              <a:t>Heat treated double sheer pin locks in place with E-clip for easy attachment</a:t>
            </a:r>
          </a:p>
          <a:p>
            <a:pPr marL="285750" indent="-285750">
              <a:buFont typeface="Arial" panose="020B0604020202020204" pitchFamily="34" charset="0"/>
              <a:buChar char="•"/>
            </a:pPr>
            <a:r>
              <a:rPr lang="en-US" sz="1600" dirty="0"/>
              <a:t>Radiused body for flush mounting against most roller or hawse fairleads. </a:t>
            </a:r>
          </a:p>
          <a:p>
            <a:pPr marL="285750" indent="-285750">
              <a:buFont typeface="Arial" panose="020B0604020202020204" pitchFamily="34" charset="0"/>
              <a:buChar char="•"/>
            </a:pPr>
            <a:r>
              <a:rPr lang="en-US" sz="1600" dirty="0"/>
              <a:t>Durable powder coated finish</a:t>
            </a:r>
          </a:p>
          <a:p>
            <a:endParaRPr lang="en-US" sz="1600" dirty="0"/>
          </a:p>
        </p:txBody>
      </p:sp>
      <p:pic>
        <p:nvPicPr>
          <p:cNvPr id="7" name="Picture 6">
            <a:extLst>
              <a:ext uri="{FF2B5EF4-FFF2-40B4-BE49-F238E27FC236}">
                <a16:creationId xmlns:a16="http://schemas.microsoft.com/office/drawing/2014/main" id="{143DB159-831E-4F43-A838-28C6F434D7E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9000"/>
                    </a14:imgEffect>
                  </a14:imgLayer>
                </a14:imgProps>
              </a:ext>
              <a:ext uri="{28A0092B-C50C-407E-A947-70E740481C1C}">
                <a14:useLocalDpi xmlns:a14="http://schemas.microsoft.com/office/drawing/2010/main" val="0"/>
              </a:ext>
            </a:extLst>
          </a:blip>
          <a:srcRect l="6566" t="23266" r="16553" b="6099"/>
          <a:stretch/>
        </p:blipFill>
        <p:spPr>
          <a:xfrm>
            <a:off x="892966" y="4711114"/>
            <a:ext cx="5332715" cy="2381693"/>
          </a:xfrm>
          <a:prstGeom prst="rect">
            <a:avLst/>
          </a:prstGeom>
        </p:spPr>
      </p:pic>
    </p:spTree>
    <p:extLst>
      <p:ext uri="{BB962C8B-B14F-4D97-AF65-F5344CB8AC3E}">
        <p14:creationId xmlns:p14="http://schemas.microsoft.com/office/powerpoint/2010/main" val="166499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435" y="1231707"/>
            <a:ext cx="2828926" cy="329321"/>
          </a:xfrm>
          <a:prstGeom prst="rect">
            <a:avLst/>
          </a:prstGeom>
          <a:noFill/>
        </p:spPr>
        <p:txBody>
          <a:bodyPr wrap="square" rtlCol="0">
            <a:spAutoFit/>
          </a:bodyPr>
          <a:lstStyle/>
          <a:p>
            <a:pPr algn="ctr"/>
            <a:r>
              <a:rPr lang="en-US" sz="1540" b="1" dirty="0"/>
              <a:t>WWW.SMITTYBILT.COM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a:extLst>
              <a:ext uri="{FF2B5EF4-FFF2-40B4-BE49-F238E27FC236}">
                <a16:creationId xmlns:a16="http://schemas.microsoft.com/office/drawing/2014/main" id="{48FEBB1F-553C-43D5-B93D-1A15AEF47F60}"/>
              </a:ext>
            </a:extLst>
          </p:cNvPr>
          <p:cNvSpPr>
            <a:spLocks noGrp="1"/>
          </p:cNvSpPr>
          <p:nvPr>
            <p:ph type="sldNum" sz="quarter" idx="12"/>
          </p:nvPr>
        </p:nvSpPr>
        <p:spPr/>
        <p:txBody>
          <a:bodyPr/>
          <a:lstStyle/>
          <a:p>
            <a:fld id="{DD2B5A03-C341-41D7-B102-98DAB9BBEE5F}" type="slidenum">
              <a:rPr lang="en-US" smtClean="0"/>
              <a:t>2</a:t>
            </a:fld>
            <a:endParaRPr lang="en-US"/>
          </a:p>
        </p:txBody>
      </p:sp>
      <p:sp>
        <p:nvSpPr>
          <p:cNvPr id="4" name="TextBox 3">
            <a:extLst>
              <a:ext uri="{FF2B5EF4-FFF2-40B4-BE49-F238E27FC236}">
                <a16:creationId xmlns:a16="http://schemas.microsoft.com/office/drawing/2014/main" id="{F7C1EB33-3A50-48EA-B4FD-F8802BEEF683}"/>
              </a:ext>
            </a:extLst>
          </p:cNvPr>
          <p:cNvSpPr txBox="1"/>
          <p:nvPr/>
        </p:nvSpPr>
        <p:spPr>
          <a:xfrm>
            <a:off x="276447" y="1690577"/>
            <a:ext cx="7118894" cy="415498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Never side load winch hook.</a:t>
            </a:r>
          </a:p>
          <a:p>
            <a:pPr marL="285750" indent="-285750">
              <a:buFont typeface="Arial" panose="020B0604020202020204" pitchFamily="34" charset="0"/>
              <a:buChar char="•"/>
            </a:pPr>
            <a:r>
              <a:rPr lang="en-US" sz="1600" dirty="0"/>
              <a:t>Inspect hook before and after each use.  Do not use hook if damage is present. </a:t>
            </a:r>
          </a:p>
          <a:p>
            <a:pPr marL="285750" indent="-285750">
              <a:buFont typeface="Arial" panose="020B0604020202020204" pitchFamily="34" charset="0"/>
              <a:buChar char="•"/>
            </a:pPr>
            <a:r>
              <a:rPr lang="en-US" sz="1600" dirty="0"/>
              <a:t>Never hook winch hook onto winch rope. </a:t>
            </a:r>
          </a:p>
          <a:p>
            <a:pPr marL="285750" indent="-285750">
              <a:buFont typeface="Arial" panose="020B0604020202020204" pitchFamily="34" charset="0"/>
              <a:buChar char="•"/>
            </a:pPr>
            <a:r>
              <a:rPr lang="en-US" sz="1600" dirty="0"/>
              <a:t>DO NOT exceed winch hook’s working load limit capacity. </a:t>
            </a:r>
          </a:p>
          <a:p>
            <a:pPr marL="285750" indent="-285750">
              <a:buFont typeface="Arial" panose="020B0604020202020204" pitchFamily="34" charset="0"/>
              <a:buChar char="•"/>
            </a:pPr>
            <a:r>
              <a:rPr lang="en-US" sz="1600" dirty="0"/>
              <a:t>Only attach to rated recovery points. </a:t>
            </a:r>
          </a:p>
          <a:p>
            <a:pPr marL="285750" indent="-285750">
              <a:buFont typeface="Arial" panose="020B0604020202020204" pitchFamily="34" charset="0"/>
              <a:buChar char="•"/>
            </a:pPr>
            <a:r>
              <a:rPr lang="en-US" sz="1600" dirty="0"/>
              <a:t>Never attach to suspension components for recovery. </a:t>
            </a:r>
          </a:p>
          <a:p>
            <a:pPr marL="285750" indent="-285750">
              <a:buFont typeface="Arial" panose="020B0604020202020204" pitchFamily="34" charset="0"/>
              <a:buChar char="•"/>
            </a:pPr>
            <a:r>
              <a:rPr lang="en-US" sz="1600" dirty="0"/>
              <a:t>Always setup rigging so that the winch hook opening is facing up and towards the sky.  In case of winch tackle failure, there is more of a chance the flying tackle is directed towards the ground  instead of projecting upwards into harms way. </a:t>
            </a:r>
          </a:p>
          <a:p>
            <a:pPr marL="285750" indent="-285750">
              <a:buFont typeface="Arial" panose="020B0604020202020204" pitchFamily="34" charset="0"/>
              <a:buChar char="•"/>
            </a:pPr>
            <a:r>
              <a:rPr lang="en-US" sz="1600" dirty="0"/>
              <a:t>When retracting winch rope always use a hook strap.</a:t>
            </a:r>
          </a:p>
          <a:p>
            <a:pPr marL="285750" indent="-285750">
              <a:buFont typeface="Arial" panose="020B0604020202020204" pitchFamily="34" charset="0"/>
              <a:buChar char="•"/>
            </a:pPr>
            <a:r>
              <a:rPr lang="en-US" sz="1600" dirty="0"/>
              <a:t>NEVER put fingers  inside the hook area as you are powering in the winch. </a:t>
            </a:r>
          </a:p>
          <a:p>
            <a:pPr marL="285750" indent="-285750">
              <a:buFont typeface="Arial" panose="020B0604020202020204" pitchFamily="34" charset="0"/>
              <a:buChar char="•"/>
            </a:pPr>
            <a:r>
              <a:rPr lang="en-US" sz="1600" dirty="0"/>
              <a:t>It is advised that the winch hook is snugged up flat against the fairlead for storage. </a:t>
            </a:r>
          </a:p>
          <a:p>
            <a:pPr marL="285750" indent="-285750">
              <a:buFont typeface="Arial" panose="020B0604020202020204" pitchFamily="34" charset="0"/>
              <a:buChar char="•"/>
            </a:pPr>
            <a:r>
              <a:rPr lang="en-US" sz="1600" dirty="0"/>
              <a:t>Avoid shock loads which may over load winch, winch hook, winch rope, or winch mounting points. </a:t>
            </a:r>
          </a:p>
        </p:txBody>
      </p:sp>
      <p:pic>
        <p:nvPicPr>
          <p:cNvPr id="10" name="Picture 9">
            <a:extLst>
              <a:ext uri="{FF2B5EF4-FFF2-40B4-BE49-F238E27FC236}">
                <a16:creationId xmlns:a16="http://schemas.microsoft.com/office/drawing/2014/main" id="{660F1FDC-6E06-4008-8BAA-F076A56074A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l="22599" t="16381" r="15842" b="6903"/>
          <a:stretch/>
        </p:blipFill>
        <p:spPr>
          <a:xfrm>
            <a:off x="436529" y="6424091"/>
            <a:ext cx="4784651" cy="2898558"/>
          </a:xfrm>
          <a:prstGeom prst="rect">
            <a:avLst/>
          </a:prstGeom>
        </p:spPr>
      </p:pic>
      <p:cxnSp>
        <p:nvCxnSpPr>
          <p:cNvPr id="12" name="Straight Arrow Connector 11">
            <a:extLst>
              <a:ext uri="{FF2B5EF4-FFF2-40B4-BE49-F238E27FC236}">
                <a16:creationId xmlns:a16="http://schemas.microsoft.com/office/drawing/2014/main" id="{E61721DB-0D6B-468C-A2A1-4D92F3ED5584}"/>
              </a:ext>
            </a:extLst>
          </p:cNvPr>
          <p:cNvCxnSpPr/>
          <p:nvPr/>
        </p:nvCxnSpPr>
        <p:spPr>
          <a:xfrm flipV="1">
            <a:off x="3703361" y="7581014"/>
            <a:ext cx="0" cy="12971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A3150-431E-4DE5-9127-E341119C2D27}"/>
              </a:ext>
            </a:extLst>
          </p:cNvPr>
          <p:cNvCxnSpPr>
            <a:cxnSpLocks/>
          </p:cNvCxnSpPr>
          <p:nvPr/>
        </p:nvCxnSpPr>
        <p:spPr>
          <a:xfrm>
            <a:off x="3703361" y="8229600"/>
            <a:ext cx="19871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B88EEA-AE4F-46FB-8C76-89F690E89854}"/>
              </a:ext>
            </a:extLst>
          </p:cNvPr>
          <p:cNvSpPr txBox="1"/>
          <p:nvPr/>
        </p:nvSpPr>
        <p:spPr>
          <a:xfrm>
            <a:off x="5690549" y="6822387"/>
            <a:ext cx="1645322" cy="2862322"/>
          </a:xfrm>
          <a:prstGeom prst="rect">
            <a:avLst/>
          </a:prstGeom>
          <a:noFill/>
          <a:ln>
            <a:solidFill>
              <a:schemeClr val="tx1"/>
            </a:solidFill>
          </a:ln>
        </p:spPr>
        <p:txBody>
          <a:bodyPr wrap="square" rtlCol="0">
            <a:spAutoFit/>
          </a:bodyPr>
          <a:lstStyle/>
          <a:p>
            <a:r>
              <a:rPr lang="en-US" dirty="0"/>
              <a:t>Discontinue use if throat opening has been overloaded / compromised when latch does not catch on the tip of the hook. </a:t>
            </a:r>
          </a:p>
        </p:txBody>
      </p:sp>
      <p:sp>
        <p:nvSpPr>
          <p:cNvPr id="13" name="TextBox 12">
            <a:extLst>
              <a:ext uri="{FF2B5EF4-FFF2-40B4-BE49-F238E27FC236}">
                <a16:creationId xmlns:a16="http://schemas.microsoft.com/office/drawing/2014/main" id="{4B356D47-A284-44B0-9084-EADD8FF7ED86}"/>
              </a:ext>
            </a:extLst>
          </p:cNvPr>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Tree>
    <p:extLst>
      <p:ext uri="{BB962C8B-B14F-4D97-AF65-F5344CB8AC3E}">
        <p14:creationId xmlns:p14="http://schemas.microsoft.com/office/powerpoint/2010/main" val="13505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435" y="1231707"/>
            <a:ext cx="2828926" cy="329321"/>
          </a:xfrm>
          <a:prstGeom prst="rect">
            <a:avLst/>
          </a:prstGeom>
          <a:noFill/>
        </p:spPr>
        <p:txBody>
          <a:bodyPr wrap="square" rtlCol="0">
            <a:spAutoFit/>
          </a:bodyPr>
          <a:lstStyle/>
          <a:p>
            <a:pPr algn="ctr"/>
            <a:r>
              <a:rPr lang="en-US" sz="1540" b="1" dirty="0"/>
              <a:t>WWW.SMITTYBILT.COM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a:extLst>
              <a:ext uri="{FF2B5EF4-FFF2-40B4-BE49-F238E27FC236}">
                <a16:creationId xmlns:a16="http://schemas.microsoft.com/office/drawing/2014/main" id="{48FEBB1F-553C-43D5-B93D-1A15AEF47F60}"/>
              </a:ext>
            </a:extLst>
          </p:cNvPr>
          <p:cNvSpPr>
            <a:spLocks noGrp="1"/>
          </p:cNvSpPr>
          <p:nvPr>
            <p:ph type="sldNum" sz="quarter" idx="12"/>
          </p:nvPr>
        </p:nvSpPr>
        <p:spPr/>
        <p:txBody>
          <a:bodyPr/>
          <a:lstStyle/>
          <a:p>
            <a:fld id="{DD2B5A03-C341-41D7-B102-98DAB9BBEE5F}" type="slidenum">
              <a:rPr lang="en-US" smtClean="0"/>
              <a:t>3</a:t>
            </a:fld>
            <a:endParaRPr lang="en-US"/>
          </a:p>
        </p:txBody>
      </p:sp>
      <p:sp>
        <p:nvSpPr>
          <p:cNvPr id="7" name="TextBox 6">
            <a:extLst>
              <a:ext uri="{FF2B5EF4-FFF2-40B4-BE49-F238E27FC236}">
                <a16:creationId xmlns:a16="http://schemas.microsoft.com/office/drawing/2014/main" id="{31C5BCF6-6734-461F-BA19-3C435BE01AE5}"/>
              </a:ext>
            </a:extLst>
          </p:cNvPr>
          <p:cNvSpPr txBox="1"/>
          <p:nvPr/>
        </p:nvSpPr>
        <p:spPr>
          <a:xfrm>
            <a:off x="276447" y="1648047"/>
            <a:ext cx="7118894" cy="523220"/>
          </a:xfrm>
          <a:prstGeom prst="rect">
            <a:avLst/>
          </a:prstGeom>
          <a:noFill/>
          <a:ln>
            <a:solidFill>
              <a:schemeClr val="tx1"/>
            </a:solidFill>
          </a:ln>
        </p:spPr>
        <p:txBody>
          <a:bodyPr wrap="square" rtlCol="0">
            <a:spAutoFit/>
          </a:bodyPr>
          <a:lstStyle/>
          <a:p>
            <a:r>
              <a:rPr lang="en-US" sz="1400" b="1" u="sng" dirty="0"/>
              <a:t>Step 1:</a:t>
            </a:r>
            <a:r>
              <a:rPr lang="en-US" sz="1400" dirty="0"/>
              <a:t>  Remove existing winch hook from winch rope.  If removal requires cutting of old hook off winch rope, always protect rope and thimble.   </a:t>
            </a:r>
          </a:p>
        </p:txBody>
      </p:sp>
      <p:sp>
        <p:nvSpPr>
          <p:cNvPr id="9" name="TextBox 8">
            <a:extLst>
              <a:ext uri="{FF2B5EF4-FFF2-40B4-BE49-F238E27FC236}">
                <a16:creationId xmlns:a16="http://schemas.microsoft.com/office/drawing/2014/main" id="{595891E9-E132-413C-AE22-6FA3BC98BB90}"/>
              </a:ext>
            </a:extLst>
          </p:cNvPr>
          <p:cNvSpPr txBox="1"/>
          <p:nvPr/>
        </p:nvSpPr>
        <p:spPr>
          <a:xfrm>
            <a:off x="4664598" y="3435073"/>
            <a:ext cx="2730743" cy="1168825"/>
          </a:xfrm>
          <a:prstGeom prst="rect">
            <a:avLst/>
          </a:prstGeom>
          <a:noFill/>
          <a:ln>
            <a:solidFill>
              <a:schemeClr val="tx1"/>
            </a:solidFill>
          </a:ln>
        </p:spPr>
        <p:txBody>
          <a:bodyPr wrap="square" rtlCol="0">
            <a:spAutoFit/>
          </a:bodyPr>
          <a:lstStyle/>
          <a:p>
            <a:r>
              <a:rPr lang="en-US" sz="1400" b="1" u="sng" dirty="0"/>
              <a:t>Step 3:</a:t>
            </a:r>
            <a:r>
              <a:rPr lang="en-US" sz="1400" dirty="0"/>
              <a:t>  Insert winch rope/thimble into hook( fig 2) and secure with shear pin(fig 3)  and e-clip.  Ensure e-clip is fully seated in the groove on the shear pin. Fig 4. </a:t>
            </a:r>
          </a:p>
        </p:txBody>
      </p:sp>
      <p:pic>
        <p:nvPicPr>
          <p:cNvPr id="13" name="Picture 12">
            <a:extLst>
              <a:ext uri="{FF2B5EF4-FFF2-40B4-BE49-F238E27FC236}">
                <a16:creationId xmlns:a16="http://schemas.microsoft.com/office/drawing/2014/main" id="{EE1A9759-225E-42CF-967F-A16D4DA0335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val="0"/>
              </a:ext>
            </a:extLst>
          </a:blip>
          <a:srcRect l="6293" t="11830" r="9987" b="10320"/>
          <a:stretch/>
        </p:blipFill>
        <p:spPr>
          <a:xfrm>
            <a:off x="230864" y="2259603"/>
            <a:ext cx="4420296" cy="1998063"/>
          </a:xfrm>
          <a:prstGeom prst="rect">
            <a:avLst/>
          </a:prstGeom>
        </p:spPr>
      </p:pic>
      <p:sp>
        <p:nvSpPr>
          <p:cNvPr id="8" name="TextBox 7">
            <a:extLst>
              <a:ext uri="{FF2B5EF4-FFF2-40B4-BE49-F238E27FC236}">
                <a16:creationId xmlns:a16="http://schemas.microsoft.com/office/drawing/2014/main" id="{1EAD8AFA-14D5-4677-8D52-4F4F3B7ADE36}"/>
              </a:ext>
            </a:extLst>
          </p:cNvPr>
          <p:cNvSpPr txBox="1"/>
          <p:nvPr/>
        </p:nvSpPr>
        <p:spPr>
          <a:xfrm>
            <a:off x="4651160" y="2381397"/>
            <a:ext cx="2744181" cy="738664"/>
          </a:xfrm>
          <a:prstGeom prst="rect">
            <a:avLst/>
          </a:prstGeom>
          <a:noFill/>
          <a:ln>
            <a:solidFill>
              <a:schemeClr val="tx1"/>
            </a:solidFill>
          </a:ln>
        </p:spPr>
        <p:txBody>
          <a:bodyPr wrap="square" rtlCol="0">
            <a:spAutoFit/>
          </a:bodyPr>
          <a:lstStyle/>
          <a:p>
            <a:r>
              <a:rPr lang="en-US" sz="1400" b="1" u="sng" dirty="0"/>
              <a:t>Step 2:</a:t>
            </a:r>
            <a:r>
              <a:rPr lang="en-US" sz="1400" dirty="0"/>
              <a:t>   Remove e-clip from the shear pin, then remove shear pin from winch hook. Fig 1. </a:t>
            </a:r>
          </a:p>
        </p:txBody>
      </p:sp>
      <p:sp>
        <p:nvSpPr>
          <p:cNvPr id="14" name="TextBox 13">
            <a:extLst>
              <a:ext uri="{FF2B5EF4-FFF2-40B4-BE49-F238E27FC236}">
                <a16:creationId xmlns:a16="http://schemas.microsoft.com/office/drawing/2014/main" id="{F6588C26-A8AA-4C29-B311-4F8BD644C479}"/>
              </a:ext>
            </a:extLst>
          </p:cNvPr>
          <p:cNvSpPr txBox="1"/>
          <p:nvPr/>
        </p:nvSpPr>
        <p:spPr>
          <a:xfrm>
            <a:off x="1734387" y="3830903"/>
            <a:ext cx="709523" cy="307777"/>
          </a:xfrm>
          <a:prstGeom prst="rect">
            <a:avLst/>
          </a:prstGeom>
          <a:noFill/>
        </p:spPr>
        <p:txBody>
          <a:bodyPr wrap="square" rtlCol="0">
            <a:spAutoFit/>
          </a:bodyPr>
          <a:lstStyle/>
          <a:p>
            <a:r>
              <a:rPr lang="en-US" sz="1400" dirty="0"/>
              <a:t>Fig 1</a:t>
            </a:r>
          </a:p>
        </p:txBody>
      </p:sp>
      <p:pic>
        <p:nvPicPr>
          <p:cNvPr id="16" name="Picture 15">
            <a:extLst>
              <a:ext uri="{FF2B5EF4-FFF2-40B4-BE49-F238E27FC236}">
                <a16:creationId xmlns:a16="http://schemas.microsoft.com/office/drawing/2014/main" id="{FC09F0F1-0243-444E-8E2D-04D3BE60EAF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38000"/>
                    </a14:imgEffect>
                  </a14:imgLayer>
                </a14:imgProps>
              </a:ext>
              <a:ext uri="{28A0092B-C50C-407E-A947-70E740481C1C}">
                <a14:useLocalDpi xmlns:a14="http://schemas.microsoft.com/office/drawing/2010/main" val="0"/>
              </a:ext>
            </a:extLst>
          </a:blip>
          <a:srcRect t="20733" r="6875" b="19889"/>
          <a:stretch/>
        </p:blipFill>
        <p:spPr>
          <a:xfrm>
            <a:off x="276447" y="4504128"/>
            <a:ext cx="4274288" cy="1324838"/>
          </a:xfrm>
          <a:prstGeom prst="rect">
            <a:avLst/>
          </a:prstGeom>
        </p:spPr>
      </p:pic>
      <p:sp>
        <p:nvSpPr>
          <p:cNvPr id="17" name="TextBox 16">
            <a:extLst>
              <a:ext uri="{FF2B5EF4-FFF2-40B4-BE49-F238E27FC236}">
                <a16:creationId xmlns:a16="http://schemas.microsoft.com/office/drawing/2014/main" id="{9997E20C-5082-4C22-AB95-BAFE15341C62}"/>
              </a:ext>
            </a:extLst>
          </p:cNvPr>
          <p:cNvSpPr txBox="1"/>
          <p:nvPr/>
        </p:nvSpPr>
        <p:spPr>
          <a:xfrm>
            <a:off x="1024864" y="5556091"/>
            <a:ext cx="709523" cy="307777"/>
          </a:xfrm>
          <a:prstGeom prst="rect">
            <a:avLst/>
          </a:prstGeom>
          <a:noFill/>
        </p:spPr>
        <p:txBody>
          <a:bodyPr wrap="square" rtlCol="0">
            <a:spAutoFit/>
          </a:bodyPr>
          <a:lstStyle/>
          <a:p>
            <a:r>
              <a:rPr lang="en-US" sz="1400" dirty="0"/>
              <a:t>Fig 2</a:t>
            </a:r>
          </a:p>
        </p:txBody>
      </p:sp>
      <p:pic>
        <p:nvPicPr>
          <p:cNvPr id="19" name="Picture 18">
            <a:extLst>
              <a:ext uri="{FF2B5EF4-FFF2-40B4-BE49-F238E27FC236}">
                <a16:creationId xmlns:a16="http://schemas.microsoft.com/office/drawing/2014/main" id="{AA5AA345-4775-436A-BE81-F78F95A04053}"/>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33000"/>
                    </a14:imgEffect>
                  </a14:imgLayer>
                </a14:imgProps>
              </a:ext>
              <a:ext uri="{28A0092B-C50C-407E-A947-70E740481C1C}">
                <a14:useLocalDpi xmlns:a14="http://schemas.microsoft.com/office/drawing/2010/main" val="0"/>
              </a:ext>
            </a:extLst>
          </a:blip>
          <a:srcRect t="10039" r="4851"/>
          <a:stretch/>
        </p:blipFill>
        <p:spPr>
          <a:xfrm>
            <a:off x="138224" y="6006638"/>
            <a:ext cx="3899332" cy="1792159"/>
          </a:xfrm>
          <a:prstGeom prst="rect">
            <a:avLst/>
          </a:prstGeom>
        </p:spPr>
      </p:pic>
      <p:sp>
        <p:nvSpPr>
          <p:cNvPr id="20" name="TextBox 19">
            <a:extLst>
              <a:ext uri="{FF2B5EF4-FFF2-40B4-BE49-F238E27FC236}">
                <a16:creationId xmlns:a16="http://schemas.microsoft.com/office/drawing/2014/main" id="{3A42B538-FD65-4613-BD27-454CC62514A8}"/>
              </a:ext>
            </a:extLst>
          </p:cNvPr>
          <p:cNvSpPr txBox="1"/>
          <p:nvPr/>
        </p:nvSpPr>
        <p:spPr>
          <a:xfrm>
            <a:off x="1817487" y="7424049"/>
            <a:ext cx="709523" cy="307777"/>
          </a:xfrm>
          <a:prstGeom prst="rect">
            <a:avLst/>
          </a:prstGeom>
          <a:noFill/>
        </p:spPr>
        <p:txBody>
          <a:bodyPr wrap="square" rtlCol="0">
            <a:spAutoFit/>
          </a:bodyPr>
          <a:lstStyle/>
          <a:p>
            <a:r>
              <a:rPr lang="en-US" sz="1400" dirty="0"/>
              <a:t>Fig 3</a:t>
            </a:r>
          </a:p>
        </p:txBody>
      </p:sp>
      <p:cxnSp>
        <p:nvCxnSpPr>
          <p:cNvPr id="22" name="Straight Arrow Connector 21">
            <a:extLst>
              <a:ext uri="{FF2B5EF4-FFF2-40B4-BE49-F238E27FC236}">
                <a16:creationId xmlns:a16="http://schemas.microsoft.com/office/drawing/2014/main" id="{663C8A4A-3E50-46BD-AA5E-883739C51DEA}"/>
              </a:ext>
            </a:extLst>
          </p:cNvPr>
          <p:cNvCxnSpPr/>
          <p:nvPr/>
        </p:nvCxnSpPr>
        <p:spPr>
          <a:xfrm>
            <a:off x="1379625" y="4579310"/>
            <a:ext cx="87439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28B5EE-806C-4FD3-9B8E-A5E31025518D}"/>
              </a:ext>
            </a:extLst>
          </p:cNvPr>
          <p:cNvCxnSpPr>
            <a:cxnSpLocks/>
          </p:cNvCxnSpPr>
          <p:nvPr/>
        </p:nvCxnSpPr>
        <p:spPr>
          <a:xfrm flipV="1">
            <a:off x="1601564" y="7130786"/>
            <a:ext cx="14443" cy="5865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6F774BCC-3507-4C9B-8695-27030A6B35AB}"/>
              </a:ext>
            </a:extLst>
          </p:cNvPr>
          <p:cNvPicPr>
            <a:picLocks noChangeAspect="1"/>
          </p:cNvPicPr>
          <p:nvPr/>
        </p:nvPicPr>
        <p:blipFill rotWithShape="1">
          <a:blip r:embed="rId9">
            <a:extLst>
              <a:ext uri="{28A0092B-C50C-407E-A947-70E740481C1C}">
                <a14:useLocalDpi xmlns:a14="http://schemas.microsoft.com/office/drawing/2010/main" val="0"/>
              </a:ext>
            </a:extLst>
          </a:blip>
          <a:srcRect l="22493" t="8649" r="17441" b="19064"/>
          <a:stretch/>
        </p:blipFill>
        <p:spPr>
          <a:xfrm>
            <a:off x="174065" y="7891832"/>
            <a:ext cx="3529296" cy="2062225"/>
          </a:xfrm>
          <a:prstGeom prst="rect">
            <a:avLst/>
          </a:prstGeom>
        </p:spPr>
      </p:pic>
      <p:cxnSp>
        <p:nvCxnSpPr>
          <p:cNvPr id="29" name="Straight Arrow Connector 28">
            <a:extLst>
              <a:ext uri="{FF2B5EF4-FFF2-40B4-BE49-F238E27FC236}">
                <a16:creationId xmlns:a16="http://schemas.microsoft.com/office/drawing/2014/main" id="{6CC3C4DB-F08A-46F2-B57C-9373CF2E3500}"/>
              </a:ext>
            </a:extLst>
          </p:cNvPr>
          <p:cNvCxnSpPr>
            <a:cxnSpLocks/>
          </p:cNvCxnSpPr>
          <p:nvPr/>
        </p:nvCxnSpPr>
        <p:spPr>
          <a:xfrm>
            <a:off x="716303" y="8754493"/>
            <a:ext cx="663322" cy="4704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CB1D8B1-48B0-478D-80DE-0C7E0F9000BA}"/>
              </a:ext>
            </a:extLst>
          </p:cNvPr>
          <p:cNvSpPr txBox="1"/>
          <p:nvPr/>
        </p:nvSpPr>
        <p:spPr>
          <a:xfrm>
            <a:off x="290537" y="9393880"/>
            <a:ext cx="709523" cy="307777"/>
          </a:xfrm>
          <a:prstGeom prst="rect">
            <a:avLst/>
          </a:prstGeom>
          <a:noFill/>
        </p:spPr>
        <p:txBody>
          <a:bodyPr wrap="square" rtlCol="0">
            <a:spAutoFit/>
          </a:bodyPr>
          <a:lstStyle/>
          <a:p>
            <a:r>
              <a:rPr lang="en-US" sz="1400" dirty="0"/>
              <a:t>Fig 4</a:t>
            </a:r>
          </a:p>
        </p:txBody>
      </p:sp>
      <p:sp>
        <p:nvSpPr>
          <p:cNvPr id="32" name="TextBox 31">
            <a:extLst>
              <a:ext uri="{FF2B5EF4-FFF2-40B4-BE49-F238E27FC236}">
                <a16:creationId xmlns:a16="http://schemas.microsoft.com/office/drawing/2014/main" id="{64570531-3F74-43E7-BE56-03B0118899D4}"/>
              </a:ext>
            </a:extLst>
          </p:cNvPr>
          <p:cNvSpPr txBox="1"/>
          <p:nvPr/>
        </p:nvSpPr>
        <p:spPr>
          <a:xfrm>
            <a:off x="4664598" y="4848447"/>
            <a:ext cx="2730743" cy="1200329"/>
          </a:xfrm>
          <a:prstGeom prst="rect">
            <a:avLst/>
          </a:prstGeom>
          <a:noFill/>
          <a:ln w="57150">
            <a:solidFill>
              <a:schemeClr val="tx1"/>
            </a:solidFill>
            <a:prstDash val="sysDash"/>
          </a:ln>
        </p:spPr>
        <p:txBody>
          <a:bodyPr wrap="square" rtlCol="0">
            <a:spAutoFit/>
          </a:bodyPr>
          <a:lstStyle/>
          <a:p>
            <a:r>
              <a:rPr lang="en-US" b="1" u="sng" dirty="0"/>
              <a:t>Note:</a:t>
            </a:r>
            <a:r>
              <a:rPr lang="en-US" dirty="0"/>
              <a:t>  Periodically lube the latch pivot with </a:t>
            </a:r>
            <a:r>
              <a:rPr lang="en-US" dirty="0" err="1"/>
              <a:t>Breakfree</a:t>
            </a:r>
            <a:r>
              <a:rPr lang="en-US" dirty="0"/>
              <a:t> CLP to ensure smooth operation. </a:t>
            </a:r>
          </a:p>
        </p:txBody>
      </p:sp>
      <p:sp>
        <p:nvSpPr>
          <p:cNvPr id="24" name="TextBox 23">
            <a:extLst>
              <a:ext uri="{FF2B5EF4-FFF2-40B4-BE49-F238E27FC236}">
                <a16:creationId xmlns:a16="http://schemas.microsoft.com/office/drawing/2014/main" id="{2EF20D92-AEF6-47CF-A895-0786B68C2918}"/>
              </a:ext>
            </a:extLst>
          </p:cNvPr>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Tree>
    <p:extLst>
      <p:ext uri="{BB962C8B-B14F-4D97-AF65-F5344CB8AC3E}">
        <p14:creationId xmlns:p14="http://schemas.microsoft.com/office/powerpoint/2010/main" val="191353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435" y="1231707"/>
            <a:ext cx="2828926" cy="329321"/>
          </a:xfrm>
          <a:prstGeom prst="rect">
            <a:avLst/>
          </a:prstGeom>
          <a:noFill/>
        </p:spPr>
        <p:txBody>
          <a:bodyPr wrap="square" rtlCol="0">
            <a:spAutoFit/>
          </a:bodyPr>
          <a:lstStyle/>
          <a:p>
            <a:pPr algn="ctr"/>
            <a:r>
              <a:rPr lang="en-US" sz="1540" b="1" dirty="0"/>
              <a:t>WWW.SMITTYBILT.COM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18" y="259991"/>
            <a:ext cx="3185160" cy="1004079"/>
          </a:xfrm>
          <a:prstGeom prst="rect">
            <a:avLst/>
          </a:prstGeom>
        </p:spPr>
      </p:pic>
      <p:sp>
        <p:nvSpPr>
          <p:cNvPr id="2" name="Slide Number Placeholder 1"/>
          <p:cNvSpPr>
            <a:spLocks noGrp="1"/>
          </p:cNvSpPr>
          <p:nvPr>
            <p:ph type="sldNum" sz="quarter" idx="12"/>
          </p:nvPr>
        </p:nvSpPr>
        <p:spPr/>
        <p:txBody>
          <a:bodyPr/>
          <a:lstStyle/>
          <a:p>
            <a:fld id="{DD2B5A03-C341-41D7-B102-98DAB9BBEE5F}" type="slidenum">
              <a:rPr lang="en-US" smtClean="0"/>
              <a:t>4</a:t>
            </a:fld>
            <a:endParaRPr lang="en-US"/>
          </a:p>
        </p:txBody>
      </p:sp>
      <p:sp>
        <p:nvSpPr>
          <p:cNvPr id="6" name="Rectangle 5"/>
          <p:cNvSpPr/>
          <p:nvPr/>
        </p:nvSpPr>
        <p:spPr>
          <a:xfrm>
            <a:off x="469557" y="1710353"/>
            <a:ext cx="6823841" cy="5893921"/>
          </a:xfrm>
          <a:prstGeom prst="rect">
            <a:avLst/>
          </a:prstGeom>
          <a:ln>
            <a:solidFill>
              <a:schemeClr val="tx1"/>
            </a:solidFill>
          </a:ln>
        </p:spPr>
        <p:txBody>
          <a:bodyPr wrap="square">
            <a:spAutoFit/>
          </a:bodyPr>
          <a:lstStyle/>
          <a:p>
            <a:pPr algn="ctr"/>
            <a:r>
              <a:rPr lang="en-US" sz="1200" b="1" u="sng" dirty="0">
                <a:latin typeface="Times New Roman" panose="02020603050405020304" pitchFamily="18" charset="0"/>
                <a:ea typeface="Times New Roman" panose="02020603050405020304" pitchFamily="18" charset="0"/>
              </a:rPr>
              <a:t>Limited Warranties</a:t>
            </a:r>
            <a:endParaRPr lang="en-US" sz="1200" dirty="0">
              <a:latin typeface="Times New Roman" panose="02020603050405020304" pitchFamily="18" charset="0"/>
              <a:ea typeface="Times New Roman" panose="02020603050405020304" pitchFamily="18" charset="0"/>
            </a:endParaRPr>
          </a:p>
          <a:p>
            <a:pPr algn="ctr"/>
            <a:r>
              <a:rPr lang="en-US" sz="1200" dirty="0">
                <a:latin typeface="Times New Roman" panose="02020603050405020304" pitchFamily="18" charset="0"/>
                <a:ea typeface="Times New Roman" panose="02020603050405020304" pitchFamily="18" charset="0"/>
              </a:rPr>
              <a:t> </a:t>
            </a:r>
          </a:p>
          <a:p>
            <a:r>
              <a:rPr lang="en-US" sz="1100" dirty="0">
                <a:latin typeface="Times New Roman" panose="02020603050405020304" pitchFamily="18" charset="0"/>
                <a:ea typeface="Times New Roman" panose="02020603050405020304" pitchFamily="18" charset="0"/>
              </a:rPr>
              <a:t>Smittybilt’s products are covered under the following limited 1 year warranties only.  Note that the duration of the limited warranty differs according to the material and finish of the product purchased.  Subject to the 1 year duration and conditions of the limited warranty stated below, Smittybilt warrants to the original retail purchaser that its products are free from defects in material and workmanship.  All other warranties and representations express or implied, are hereby disclaimed, including fitness for merchantability and buyer’s intended use or purpose.  All parts are sold “AS IS” except for the limited warranties granted herein.  Buyer assumes all risks as to the selection, suitability and performance of all goods and products selected.  This limited warranty does not cover damage or impairment in any part due to misuse, improper installation, accident or contact with on-road or off-road hazards, product modification, improper or inadequate cleaning and/or maintenance.  Smittybilt is not responsible for items damaged during shipping.  This warranty is not transferable from the original buyer.  For the original Buyer to be eligible for the limited warranty coverage, the Buyer must provide proof of purchase.  Smittybilt strongly recommends returning the warranty registration card.  </a:t>
            </a:r>
            <a:endParaRPr lang="en-US" sz="1200" dirty="0">
              <a:latin typeface="Times New Roman" panose="02020603050405020304" pitchFamily="18" charset="0"/>
              <a:ea typeface="Times New Roman" panose="02020603050405020304" pitchFamily="18" charset="0"/>
            </a:endParaRPr>
          </a:p>
          <a:p>
            <a:r>
              <a:rPr lang="en-US" sz="1100" dirty="0">
                <a:latin typeface="Times New Roman" panose="02020603050405020304" pitchFamily="18" charset="0"/>
                <a:ea typeface="Times New Roman" panose="02020603050405020304" pitchFamily="18" charset="0"/>
              </a:rPr>
              <a:t> Customer’s remedy hereunder shall be limited only to repair or replacement (at Smittybilt’s option) of any defective part(s) returned to Smittybilt at customer’s expense.  The determination of whether or not a returned part is defective or subject to coverage under the limited warranties stated herein shall be made at Smittybilt’s sole discretion.    </a:t>
            </a:r>
            <a:endParaRPr lang="en-US" sz="1200" dirty="0">
              <a:latin typeface="Times New Roman" panose="02020603050405020304" pitchFamily="18" charset="0"/>
              <a:ea typeface="Times New Roman" panose="02020603050405020304" pitchFamily="18" charset="0"/>
            </a:endParaRPr>
          </a:p>
          <a:p>
            <a:r>
              <a:rPr lang="en-US" sz="1200" b="1" dirty="0">
                <a:solidFill>
                  <a:srgbClr val="000000"/>
                </a:solidFill>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sz="1100" dirty="0">
                <a:latin typeface="Times New Roman" panose="02020603050405020304" pitchFamily="18" charset="0"/>
                <a:ea typeface="Times New Roman" panose="02020603050405020304" pitchFamily="18" charset="0"/>
              </a:rPr>
              <a:t>To assure product quality, Smittybilt reserves the right to change product design, material, specification and finishes without prior notice to customers.  This limited warranty gives you specific legal rights and you may also have other rights, which may vary from state to state.  Some states do not allow limitations on how long an implied warranty lasts, so the above limitations may not apply as to you.  Also, some states do not allow the exclusion or limitation of incidental or consequential damages, so the above limitations or exclusions may not apply to you.  Smittybilt reserves the right to discontinue product lines and substitute products, or provide other remedies than those listed in this limited warranty for those discontinued products.  </a:t>
            </a:r>
            <a:endParaRPr lang="en-US" sz="1200" dirty="0">
              <a:latin typeface="Times New Roman" panose="02020603050405020304" pitchFamily="18" charset="0"/>
              <a:ea typeface="Times New Roman" panose="02020603050405020304" pitchFamily="18" charset="0"/>
            </a:endParaRPr>
          </a:p>
          <a:p>
            <a:pPr algn="ctr"/>
            <a:r>
              <a:rPr lang="en-US" sz="1100" b="1" u="sng" dirty="0">
                <a:latin typeface="Times New Roman" panose="02020603050405020304" pitchFamily="18" charset="0"/>
                <a:ea typeface="Times New Roman" panose="02020603050405020304" pitchFamily="18" charset="0"/>
              </a:rPr>
              <a:t>Warning</a:t>
            </a:r>
            <a:endParaRPr lang="en-US" sz="1200" dirty="0">
              <a:latin typeface="Times New Roman" panose="02020603050405020304" pitchFamily="18" charset="0"/>
              <a:ea typeface="Times New Roman" panose="02020603050405020304" pitchFamily="18" charset="0"/>
            </a:endParaRPr>
          </a:p>
          <a:p>
            <a:r>
              <a:rPr lang="en-US" sz="1100" dirty="0">
                <a:latin typeface="Times New Roman" panose="02020603050405020304" pitchFamily="18" charset="0"/>
                <a:ea typeface="Times New Roman" panose="02020603050405020304" pitchFamily="18" charset="0"/>
              </a:rPr>
              <a:t>Rollover and other types of vehicle accidents may result in serious injury or death to you, your passengers and others sharing the road.  Smittybilt accessories are decorative and are not intended to reduce or avoid injury or damage in the event of an accident.  The weight and location of Smittybilt accessories may affect your vehicles’ handling, stability and performance, creating an increased risk of accident or rollover.  Before installing any accessory, check state laws and assure that the accessory will not obscure any lights or interfere with proper operation on your vehicle’s safety equipment.  Consult your owner’s manual and the Smittybilt instructions, or additional safety information.  Smittybilt products, nor the warnings contained herein, are not a substitute for your safe driving.  Don’t drink and drive, always use seat belts and don’t drive faster than conditions permit.  </a:t>
            </a:r>
            <a:endParaRPr lang="en-US" sz="1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A385CCC-3A04-430B-A7E7-1DCFB43F5AB0}"/>
              </a:ext>
            </a:extLst>
          </p:cNvPr>
          <p:cNvSpPr txBox="1"/>
          <p:nvPr/>
        </p:nvSpPr>
        <p:spPr>
          <a:xfrm>
            <a:off x="4210181" y="281458"/>
            <a:ext cx="3185160" cy="1006429"/>
          </a:xfrm>
          <a:prstGeom prst="rect">
            <a:avLst/>
          </a:prstGeom>
          <a:noFill/>
          <a:ln>
            <a:solidFill>
              <a:schemeClr val="tx1"/>
            </a:solidFill>
          </a:ln>
        </p:spPr>
        <p:txBody>
          <a:bodyPr wrap="square" rtlCol="0">
            <a:spAutoFit/>
          </a:bodyPr>
          <a:lstStyle/>
          <a:p>
            <a:pPr algn="ctr"/>
            <a:r>
              <a:rPr lang="en-US" sz="1980" b="1" dirty="0"/>
              <a:t>Installation Instructions</a:t>
            </a:r>
          </a:p>
          <a:p>
            <a:pPr algn="ctr"/>
            <a:r>
              <a:rPr lang="en-US" sz="1980" dirty="0"/>
              <a:t>Delta Winch Hook</a:t>
            </a:r>
          </a:p>
          <a:p>
            <a:pPr algn="ctr"/>
            <a:r>
              <a:rPr lang="en-US" sz="1980" b="1" dirty="0"/>
              <a:t>Part# 99012 &amp; 99018</a:t>
            </a:r>
          </a:p>
        </p:txBody>
      </p:sp>
    </p:spTree>
    <p:extLst>
      <p:ext uri="{BB962C8B-B14F-4D97-AF65-F5344CB8AC3E}">
        <p14:creationId xmlns:p14="http://schemas.microsoft.com/office/powerpoint/2010/main" val="9610737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8E26089E6EB44C857C108DDAFC6043" ma:contentTypeVersion="10" ma:contentTypeDescription="Create a new document." ma:contentTypeScope="" ma:versionID="7aa0eef4182e6191d218fbdb72dd6a72">
  <xsd:schema xmlns:xsd="http://www.w3.org/2001/XMLSchema" xmlns:xs="http://www.w3.org/2001/XMLSchema" xmlns:p="http://schemas.microsoft.com/office/2006/metadata/properties" xmlns:ns2="d9df2bdf-ee4f-427b-8b10-cae9c58c5355" xmlns:ns3="6c9dd5b7-7c9d-48f2-9f4d-fc25d05f0b27" targetNamespace="http://schemas.microsoft.com/office/2006/metadata/properties" ma:root="true" ma:fieldsID="4499b20a2af80a8678c245721c39905e" ns2:_="" ns3:_="">
    <xsd:import namespace="d9df2bdf-ee4f-427b-8b10-cae9c58c5355"/>
    <xsd:import namespace="6c9dd5b7-7c9d-48f2-9f4d-fc25d05f0b2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f2bdf-ee4f-427b-8b10-cae9c58c535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833b1bf-1245-47e7-a201-a293fb02667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9dd5b7-7c9d-48f2-9f4d-fc25d05f0b2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b3d301a-6fc0-4089-8aef-8ebd362c026d}" ma:internalName="TaxCatchAll" ma:showField="CatchAllData" ma:web="6c9dd5b7-7c9d-48f2-9f4d-fc25d05f0b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f2bdf-ee4f-427b-8b10-cae9c58c5355">
      <Terms xmlns="http://schemas.microsoft.com/office/infopath/2007/PartnerControls"/>
    </lcf76f155ced4ddcb4097134ff3c332f>
    <TaxCatchAll xmlns="6c9dd5b7-7c9d-48f2-9f4d-fc25d05f0b27" xsi:nil="true"/>
  </documentManagement>
</p:properties>
</file>

<file path=customXml/itemProps1.xml><?xml version="1.0" encoding="utf-8"?>
<ds:datastoreItem xmlns:ds="http://schemas.openxmlformats.org/officeDocument/2006/customXml" ds:itemID="{D05D0844-29BE-406A-8A47-84AB7722A8B6}"/>
</file>

<file path=customXml/itemProps2.xml><?xml version="1.0" encoding="utf-8"?>
<ds:datastoreItem xmlns:ds="http://schemas.openxmlformats.org/officeDocument/2006/customXml" ds:itemID="{B6A83AB3-031A-4871-9759-88D3549C3EA5}"/>
</file>

<file path=customXml/itemProps3.xml><?xml version="1.0" encoding="utf-8"?>
<ds:datastoreItem xmlns:ds="http://schemas.openxmlformats.org/officeDocument/2006/customXml" ds:itemID="{FF7859DE-1C79-4398-B877-9DEEA031CCD3}"/>
</file>

<file path=docProps/app.xml><?xml version="1.0" encoding="utf-8"?>
<Properties xmlns="http://schemas.openxmlformats.org/officeDocument/2006/extended-properties" xmlns:vt="http://schemas.openxmlformats.org/officeDocument/2006/docPropsVTypes">
  <Template>Office Theme</Template>
  <TotalTime>13364</TotalTime>
  <Words>461</Words>
  <Application>Microsoft Office PowerPoint</Application>
  <PresentationFormat>Custom</PresentationFormat>
  <Paragraphs>57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Transamerican Auto Parts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K. Hubrich</dc:creator>
  <cp:lastModifiedBy>Erik K. Hubrich</cp:lastModifiedBy>
  <cp:revision>65</cp:revision>
  <cp:lastPrinted>2019-03-19T18:36:13Z</cp:lastPrinted>
  <dcterms:created xsi:type="dcterms:W3CDTF">2018-07-31T17:46:27Z</dcterms:created>
  <dcterms:modified xsi:type="dcterms:W3CDTF">2019-10-03T20:17:01Z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0x010100AD8E26089E6EB44C857C108DDAFC6043</vt:lpwstr>
  </property>
  <property fmtid="{D5CDD505-2E9C-101B-9397-08002B2CF9AE}" pid="3" name="Order">
    <vt:r8>45892700</vt:r8>
  </property>
  <property fmtid="{D5CDD505-2E9C-101B-9397-08002B2CF9AE}" pid="4" name="_ExtendedDescription">
    <vt:lpwstr/>
  </property>
  <property fmtid="{D5CDD505-2E9C-101B-9397-08002B2CF9AE}" pid="5" name="MediaServiceImageTags">
    <vt:lpwstr/>
  </property>
</Properties>
</file>